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59" r:id="rId2"/>
    <p:sldMasterId id="2147483660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7" r:id="rId5"/>
    <p:sldId id="274" r:id="rId6"/>
    <p:sldId id="260" r:id="rId7"/>
    <p:sldId id="261" r:id="rId8"/>
    <p:sldId id="271" r:id="rId9"/>
    <p:sldId id="269" r:id="rId10"/>
    <p:sldId id="285" r:id="rId11"/>
    <p:sldId id="286" r:id="rId12"/>
    <p:sldId id="282" r:id="rId13"/>
    <p:sldId id="289" r:id="rId14"/>
    <p:sldId id="288" r:id="rId15"/>
    <p:sldId id="28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 varScale="1">
        <p:scale>
          <a:sx n="77" d="100"/>
          <a:sy n="77" d="100"/>
        </p:scale>
        <p:origin x="138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CCD617-C13B-463F-A047-448E229407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80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8E0E26C-2C00-4F29-9160-C36B6862DB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59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0E26C-2C00-4F29-9160-C36B6862DB00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124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59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5760" cy="1477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altLang="cs-CZ">
                <a:latin typeface="Arial" charset="0"/>
              </a:endParaRPr>
            </a:p>
          </p:txBody>
        </p:sp>
        <p:pic>
          <p:nvPicPr>
            <p:cNvPr id="65558" name="Picture 22" descr="titl C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EDDD28-CBB3-4D08-BFB0-317B5464B74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8A1F4-B241-4725-AAF5-66B4124B19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830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D400E-11DC-49D1-B626-12BD27798A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789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1C2B0-EDB5-4DE0-AAFE-917A0AD521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904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378A67-9802-4630-94D0-596255EEA4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114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1C4DCA-8AFD-4CC7-BE18-DFAA1E9A8A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459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B41437-0464-44A6-928E-2DBE7844AD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9074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A3BF47-A1A8-461E-98A1-28D5A9DE7F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47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7BCB6F-C67E-4E54-AA75-2895A98DF10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0394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BBB114-E28E-4141-93E3-B0014A550D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1560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7EBFE1-F53F-4D85-9130-2D28313A89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94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97B88E-16D4-4079-8D4F-4FA9364232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9016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89D9B2-43AE-40FA-9E88-882D32B6B0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371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AAF0D-3855-4E2B-9132-5F8D41FC97A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370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38A70D-A6E4-4837-9395-13165D9E70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447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595C8-A542-4386-8B7A-A5B5A06714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0074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14AF0F-01D5-4EF9-A14D-C5A4BB48E5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6160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97B091-D6DB-4A8F-8082-F713FD8EB7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4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D625A9-F5DB-4E93-9471-4A6F2E9CDFE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763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428F8F-273F-416A-9E8E-4DBAADB85F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6055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47211F-8035-4335-BD49-4E1E168F45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1559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C62C51-1813-4558-B86C-1160623E70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522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7B0941-2EB4-4BC5-A7EC-C51AF3875B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752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D32ED2-3E00-455E-B975-F10A00D528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0501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1A690E-0C4D-42C9-BB1D-65E91D9A78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4094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775B3C-C867-468E-98B7-3C8849AB59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2141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EB09FF-5724-4C36-9AC2-E32A80528A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33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F02873-8864-4C0B-B13D-55EC696FD8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48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A6880B-ED87-44C6-B5E9-3E2F5D8A4C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835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0AFA9F-2E1C-4010-8021-A807AC9DB1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640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A34807-0CAF-4720-BA87-BB7CE5ACAF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834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8EBBF5-EEF6-47BC-B92D-33963935D2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181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77E2F5-5B34-42E4-9415-2CE6934038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4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4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64533" name="Picture 21" descr="zahlavi CZ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24B6DF2B-B509-4869-BFA2-BF2F4E5D292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8549" name="Picture 5" descr="zahlavi CZ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5984EAD-C477-411C-B792-4E1230F4327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10597" name="Picture 5" descr="zahlavi CZ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smtClean="0"/>
              <a:t>Step4EU – Fraunhofer MOEZ, Leipzig, Germany, November 6-7, 2014</a:t>
            </a:r>
            <a:endParaRPr lang="cs-CZ" alt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849A20DB-5592-462D-BFF5-73C757A0D94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6662" y="3111311"/>
            <a:ext cx="6528008" cy="2663825"/>
          </a:xfrm>
        </p:spPr>
        <p:txBody>
          <a:bodyPr/>
          <a:lstStyle/>
          <a:p>
            <a:r>
              <a:rPr lang="en-GB" altLang="cs-CZ" sz="2800" dirty="0" smtClean="0"/>
              <a:t>University - Industry Collaboration: </a:t>
            </a:r>
            <a:r>
              <a:rPr lang="cs-CZ" altLang="cs-CZ" sz="2800" dirty="0" err="1"/>
              <a:t>C</a:t>
            </a:r>
            <a:r>
              <a:rPr lang="cs-CZ" altLang="cs-CZ" sz="2800" dirty="0" err="1" smtClean="0"/>
              <a:t>ommon</a:t>
            </a:r>
            <a:r>
              <a:rPr lang="en-GB" altLang="cs-CZ" sz="2800" dirty="0" smtClean="0"/>
              <a:t> </a:t>
            </a:r>
            <a:r>
              <a:rPr lang="cs-CZ" altLang="cs-CZ" sz="2800" dirty="0" smtClean="0"/>
              <a:t>M</a:t>
            </a:r>
            <a:r>
              <a:rPr lang="en-GB" altLang="cs-CZ" sz="2800" dirty="0" err="1" smtClean="0"/>
              <a:t>yths</a:t>
            </a:r>
            <a:r>
              <a:rPr lang="en-GB" altLang="cs-CZ" dirty="0" smtClean="0"/>
              <a:t/>
            </a:r>
            <a:br>
              <a:rPr lang="en-GB" altLang="cs-CZ" dirty="0" smtClean="0"/>
            </a:br>
            <a:r>
              <a:rPr lang="cs-CZ" altLang="cs-CZ" sz="1800" dirty="0"/>
              <a:t>T</a:t>
            </a:r>
            <a:r>
              <a:rPr lang="en-GB" altLang="cs-CZ" sz="1800" dirty="0" smtClean="0"/>
              <a:t>he innovation policy experience from the South Moravian Region</a:t>
            </a:r>
            <a:r>
              <a:rPr lang="en-GB" altLang="cs-CZ" dirty="0" smtClean="0"/>
              <a:t/>
            </a:r>
            <a:br>
              <a:rPr lang="en-GB" altLang="cs-CZ" dirty="0" smtClean="0"/>
            </a:br>
            <a:r>
              <a:rPr lang="en-GB" altLang="cs-CZ" dirty="0" smtClean="0"/>
              <a:t/>
            </a:r>
            <a:br>
              <a:rPr lang="en-GB" altLang="cs-CZ" dirty="0" smtClean="0"/>
            </a:br>
            <a:r>
              <a:rPr lang="en-GB" altLang="cs-CZ" sz="2400" dirty="0" smtClean="0"/>
              <a:t>Jan </a:t>
            </a:r>
            <a:r>
              <a:rPr lang="en-GB" altLang="cs-CZ" sz="2400" dirty="0" err="1" smtClean="0"/>
              <a:t>Slovák</a:t>
            </a:r>
            <a:r>
              <a:rPr lang="en-GB" altLang="cs-CZ" sz="2400" dirty="0" smtClean="0"/>
              <a:t/>
            </a:r>
            <a:br>
              <a:rPr lang="en-GB" altLang="cs-CZ" sz="2400" dirty="0" smtClean="0"/>
            </a:br>
            <a:r>
              <a:rPr lang="en-GB" altLang="cs-CZ" sz="2400" dirty="0" smtClean="0"/>
              <a:t>Masaryk University, Brno</a:t>
            </a:r>
            <a:endParaRPr lang="en-GB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018" y="831328"/>
            <a:ext cx="7827963" cy="647700"/>
          </a:xfrm>
        </p:spPr>
        <p:txBody>
          <a:bodyPr/>
          <a:lstStyle/>
          <a:p>
            <a:r>
              <a:rPr lang="cs-CZ" altLang="cs-CZ" dirty="0" err="1" smtClean="0"/>
              <a:t>Growth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South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Moravian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economy</a:t>
            </a:r>
            <a:r>
              <a:rPr lang="en-US" altLang="cs-CZ" dirty="0" smtClean="0"/>
              <a:t> … </a:t>
            </a: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028"/>
            <a:ext cx="9144000" cy="47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018" y="831328"/>
            <a:ext cx="7827963" cy="647700"/>
          </a:xfrm>
        </p:spPr>
        <p:txBody>
          <a:bodyPr/>
          <a:lstStyle/>
          <a:p>
            <a:r>
              <a:rPr lang="cs-CZ" altLang="cs-CZ" dirty="0" err="1" smtClean="0"/>
              <a:t>South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Moravian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knowledge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economy</a:t>
            </a:r>
            <a:r>
              <a:rPr lang="en-US" altLang="cs-CZ" dirty="0" smtClean="0"/>
              <a:t> … 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61304"/>
            <a:ext cx="9144000" cy="47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Lessons learned so far … 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keep </a:t>
            </a:r>
            <a:r>
              <a:rPr lang="en-GB" b="1" dirty="0" smtClean="0"/>
              <a:t>strategic focus </a:t>
            </a:r>
            <a:r>
              <a:rPr lang="en-GB" dirty="0" smtClean="0"/>
              <a:t>(specialisation), but do not forget </a:t>
            </a:r>
            <a:r>
              <a:rPr lang="en-GB" b="1" dirty="0" smtClean="0"/>
              <a:t>variations  </a:t>
            </a:r>
          </a:p>
          <a:p>
            <a:r>
              <a:rPr lang="en-GB" dirty="0" smtClean="0"/>
              <a:t>robust governance structures must ensure </a:t>
            </a:r>
            <a:r>
              <a:rPr lang="en-GB" b="1" dirty="0" smtClean="0"/>
              <a:t>flexibility</a:t>
            </a:r>
            <a:r>
              <a:rPr lang="en-GB" dirty="0" smtClean="0"/>
              <a:t> of the strategy</a:t>
            </a:r>
          </a:p>
          <a:p>
            <a:r>
              <a:rPr lang="en-GB" dirty="0"/>
              <a:t>i</a:t>
            </a:r>
            <a:r>
              <a:rPr lang="en-GB" dirty="0" smtClean="0"/>
              <a:t>nclude and develop </a:t>
            </a:r>
            <a:r>
              <a:rPr lang="en-GB" b="1" dirty="0" smtClean="0"/>
              <a:t>international contacts</a:t>
            </a:r>
          </a:p>
          <a:p>
            <a:r>
              <a:rPr lang="en-GB" dirty="0" smtClean="0"/>
              <a:t>be close to the </a:t>
            </a:r>
            <a:r>
              <a:rPr lang="en-GB" b="1" dirty="0" smtClean="0"/>
              <a:t>policy research </a:t>
            </a:r>
            <a:r>
              <a:rPr lang="en-GB" dirty="0" smtClean="0"/>
              <a:t>(S3 Platform, etc.) </a:t>
            </a:r>
          </a:p>
          <a:p>
            <a:r>
              <a:rPr lang="en-GB" dirty="0" smtClean="0"/>
              <a:t>manage strategy as a </a:t>
            </a:r>
            <a:r>
              <a:rPr lang="en-GB" b="1" dirty="0" smtClean="0"/>
              <a:t>portfolio</a:t>
            </a:r>
            <a:r>
              <a:rPr lang="en-GB" dirty="0" smtClean="0"/>
              <a:t> project </a:t>
            </a:r>
            <a:r>
              <a:rPr lang="en-GB" b="1" dirty="0" smtClean="0"/>
              <a:t>management</a:t>
            </a:r>
            <a:r>
              <a:rPr lang="en-GB" dirty="0" smtClean="0"/>
              <a:t> </a:t>
            </a:r>
          </a:p>
          <a:p>
            <a:r>
              <a:rPr lang="en-GB" dirty="0" smtClean="0"/>
              <a:t>have the </a:t>
            </a:r>
            <a:r>
              <a:rPr lang="en-GB" b="1" dirty="0" smtClean="0"/>
              <a:t>best people on boards </a:t>
            </a:r>
          </a:p>
          <a:p>
            <a:r>
              <a:rPr lang="en-GB" dirty="0"/>
              <a:t>d</a:t>
            </a:r>
            <a:r>
              <a:rPr lang="en-GB" dirty="0" smtClean="0"/>
              <a:t>ocuments and processes are not enough, we need to develop </a:t>
            </a:r>
            <a:r>
              <a:rPr lang="en-GB" b="1" dirty="0" smtClean="0"/>
              <a:t>people’s</a:t>
            </a:r>
            <a:r>
              <a:rPr lang="en-GB" dirty="0" smtClean="0"/>
              <a:t> </a:t>
            </a:r>
            <a:r>
              <a:rPr lang="en-GB" b="1" dirty="0" smtClean="0"/>
              <a:t>minds</a:t>
            </a:r>
            <a:endParaRPr lang="en-GB" dirty="0" smtClean="0"/>
          </a:p>
          <a:p>
            <a:endParaRPr lang="en-US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79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976" y="1247960"/>
            <a:ext cx="8663553" cy="872486"/>
          </a:xfrm>
        </p:spPr>
        <p:txBody>
          <a:bodyPr/>
          <a:lstStyle/>
          <a:p>
            <a:r>
              <a:rPr lang="cs-CZ" altLang="cs-CZ" sz="3200" dirty="0" err="1" smtClean="0"/>
              <a:t>Simply</a:t>
            </a:r>
            <a:r>
              <a:rPr lang="cs-CZ" altLang="cs-CZ" sz="3200" dirty="0" smtClean="0"/>
              <a:t>: </a:t>
            </a:r>
            <a:r>
              <a:rPr lang="cs-CZ" altLang="cs-CZ" sz="3200" dirty="0" err="1" smtClean="0"/>
              <a:t>we</a:t>
            </a:r>
            <a:r>
              <a:rPr lang="cs-CZ" altLang="cs-CZ" sz="3200" dirty="0" smtClean="0"/>
              <a:t> are </a:t>
            </a:r>
            <a:r>
              <a:rPr lang="cs-CZ" altLang="cs-CZ" sz="3200" dirty="0" err="1" smtClean="0"/>
              <a:t>extending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the</a:t>
            </a:r>
            <a:r>
              <a:rPr lang="cs-CZ" altLang="cs-CZ" sz="3200" dirty="0" smtClean="0"/>
              <a:t> „</a:t>
            </a:r>
            <a:r>
              <a:rPr lang="cs-CZ" altLang="cs-CZ" sz="3200" dirty="0" err="1" smtClean="0"/>
              <a:t>Vienna</a:t>
            </a:r>
            <a:r>
              <a:rPr lang="cs-CZ" altLang="cs-CZ" sz="3200" dirty="0" smtClean="0"/>
              <a:t> blue spot“ a bit </a:t>
            </a:r>
            <a:r>
              <a:rPr lang="cs-CZ" altLang="cs-CZ" sz="3200" dirty="0" err="1" smtClean="0"/>
              <a:t>towards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north</a:t>
            </a:r>
            <a:r>
              <a:rPr lang="cs-CZ" altLang="cs-CZ" sz="3200" dirty="0" smtClean="0"/>
              <a:t> … </a:t>
            </a:r>
            <a:endParaRPr lang="cs-CZ" altLang="cs-CZ" sz="32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1038386" y="2360127"/>
            <a:ext cx="7718156" cy="5141455"/>
            <a:chOff x="109182" y="1145265"/>
            <a:chExt cx="8898340" cy="62467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9" r="4758"/>
            <a:stretch/>
          </p:blipFill>
          <p:spPr bwMode="auto">
            <a:xfrm>
              <a:off x="109182" y="1145265"/>
              <a:ext cx="8898340" cy="624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Šipka doleva 7"/>
            <p:cNvSpPr/>
            <p:nvPr/>
          </p:nvSpPr>
          <p:spPr>
            <a:xfrm rot="19430162">
              <a:off x="2554268" y="4270131"/>
              <a:ext cx="1248225" cy="195943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382F2D"/>
              </a:solidFill>
              <a:prstDash val="solid"/>
            </a:ln>
            <a:effectLst>
              <a:reflection stA="0"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 useBgFill="1">
        <p:nvSpPr>
          <p:cNvPr id="2" name="TextovéPole 1"/>
          <p:cNvSpPr txBox="1"/>
          <p:nvPr/>
        </p:nvSpPr>
        <p:spPr>
          <a:xfrm>
            <a:off x="5889356" y="3658694"/>
            <a:ext cx="2867186" cy="31700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00287D"/>
                </a:solidFill>
              </a:rPr>
              <a:t>Thanks</a:t>
            </a:r>
            <a:endParaRPr lang="cs-CZ" sz="4000" b="1" dirty="0" smtClean="0">
              <a:solidFill>
                <a:srgbClr val="00287D"/>
              </a:solidFill>
            </a:endParaRPr>
          </a:p>
          <a:p>
            <a:r>
              <a:rPr lang="cs-CZ" sz="4000" b="1" dirty="0" err="1" smtClean="0">
                <a:solidFill>
                  <a:srgbClr val="00287D"/>
                </a:solidFill>
              </a:rPr>
              <a:t>for</a:t>
            </a:r>
            <a:r>
              <a:rPr lang="cs-CZ" sz="4000" b="1" dirty="0" smtClean="0">
                <a:solidFill>
                  <a:srgbClr val="00287D"/>
                </a:solidFill>
              </a:rPr>
              <a:t> </a:t>
            </a:r>
            <a:r>
              <a:rPr lang="cs-CZ" sz="4000" b="1" dirty="0" err="1">
                <a:solidFill>
                  <a:srgbClr val="00287D"/>
                </a:solidFill>
              </a:rPr>
              <a:t>t</a:t>
            </a:r>
            <a:r>
              <a:rPr lang="cs-CZ" sz="4000" b="1" dirty="0" err="1" smtClean="0">
                <a:solidFill>
                  <a:srgbClr val="00287D"/>
                </a:solidFill>
              </a:rPr>
              <a:t>he</a:t>
            </a:r>
            <a:endParaRPr lang="cs-CZ" sz="4000" b="1" dirty="0" smtClean="0">
              <a:solidFill>
                <a:srgbClr val="00287D"/>
              </a:solidFill>
            </a:endParaRPr>
          </a:p>
          <a:p>
            <a:r>
              <a:rPr lang="cs-CZ" sz="4000" b="1" dirty="0" err="1" smtClean="0">
                <a:solidFill>
                  <a:srgbClr val="00287D"/>
                </a:solidFill>
              </a:rPr>
              <a:t>Attention</a:t>
            </a:r>
            <a:r>
              <a:rPr lang="cs-CZ" sz="4000" b="1" dirty="0" smtClean="0">
                <a:solidFill>
                  <a:srgbClr val="00287D"/>
                </a:solidFill>
              </a:rPr>
              <a:t>!</a:t>
            </a:r>
          </a:p>
          <a:p>
            <a:endParaRPr lang="cs-CZ" sz="4000" b="1" dirty="0">
              <a:solidFill>
                <a:srgbClr val="00287D"/>
              </a:solidFill>
            </a:endParaRPr>
          </a:p>
          <a:p>
            <a:endParaRPr lang="cs-CZ" sz="4000" b="1" dirty="0">
              <a:solidFill>
                <a:srgbClr val="002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1038386" y="2013606"/>
            <a:ext cx="7718156" cy="5141455"/>
            <a:chOff x="109182" y="1145265"/>
            <a:chExt cx="8898340" cy="62467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9" r="4758"/>
            <a:stretch/>
          </p:blipFill>
          <p:spPr bwMode="auto">
            <a:xfrm>
              <a:off x="109182" y="1145265"/>
              <a:ext cx="8898340" cy="624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Šipka doleva 7"/>
            <p:cNvSpPr/>
            <p:nvPr/>
          </p:nvSpPr>
          <p:spPr>
            <a:xfrm rot="19430162">
              <a:off x="2554268" y="4270131"/>
              <a:ext cx="1248225" cy="195943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382F2D"/>
              </a:solidFill>
              <a:prstDash val="solid"/>
            </a:ln>
            <a:effectLst>
              <a:reflection stA="0"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4373" y="968990"/>
            <a:ext cx="7827963" cy="1297131"/>
          </a:xfrm>
        </p:spPr>
        <p:txBody>
          <a:bodyPr/>
          <a:lstStyle/>
          <a:p>
            <a:r>
              <a:rPr lang="cs-CZ" altLang="cs-CZ" dirty="0" err="1" smtClean="0">
                <a:solidFill>
                  <a:srgbClr val="FF0000"/>
                </a:solidFill>
              </a:rPr>
              <a:t>Our</a:t>
            </a:r>
            <a:r>
              <a:rPr lang="en-US" altLang="cs-CZ" dirty="0" smtClean="0">
                <a:solidFill>
                  <a:srgbClr val="FF0000"/>
                </a:solidFill>
              </a:rPr>
              <a:t> vision</a:t>
            </a:r>
            <a:r>
              <a:rPr lang="cs-CZ" altLang="cs-CZ" dirty="0" smtClean="0">
                <a:solidFill>
                  <a:srgbClr val="FF0000"/>
                </a:solidFill>
              </a:rPr>
              <a:t>: </a:t>
            </a:r>
            <a:r>
              <a:rPr lang="en-US" altLang="cs-CZ" dirty="0" smtClean="0"/>
              <a:t>to become a region with a strong Innovation </a:t>
            </a:r>
            <a:r>
              <a:rPr lang="en-US" altLang="cs-CZ" dirty="0"/>
              <a:t>T</a:t>
            </a:r>
            <a:r>
              <a:rPr lang="en-US" altLang="cs-CZ" dirty="0" smtClean="0"/>
              <a:t>echnology Profile</a:t>
            </a:r>
            <a:r>
              <a:rPr lang="cs-CZ" altLang="cs-CZ" dirty="0" smtClean="0"/>
              <a:t> via University – </a:t>
            </a:r>
            <a:r>
              <a:rPr lang="cs-CZ" altLang="cs-CZ" dirty="0" err="1" smtClean="0"/>
              <a:t>Industry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collaboration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4373" y="968991"/>
            <a:ext cx="7827963" cy="872486"/>
          </a:xfrm>
        </p:spPr>
        <p:txBody>
          <a:bodyPr/>
          <a:lstStyle/>
          <a:p>
            <a:r>
              <a:rPr lang="en-US" altLang="cs-CZ" dirty="0" smtClean="0"/>
              <a:t>Main vision</a:t>
            </a:r>
            <a:r>
              <a:rPr lang="cs-CZ" altLang="cs-CZ" dirty="0" smtClean="0"/>
              <a:t>: </a:t>
            </a:r>
            <a:r>
              <a:rPr lang="en-US" altLang="cs-CZ" dirty="0" smtClean="0"/>
              <a:t>to become a region with a strong Innovation </a:t>
            </a:r>
            <a:r>
              <a:rPr lang="en-US" altLang="cs-CZ" dirty="0"/>
              <a:t>T</a:t>
            </a:r>
            <a:r>
              <a:rPr lang="en-US" altLang="cs-CZ" dirty="0" smtClean="0"/>
              <a:t>echnology </a:t>
            </a:r>
            <a:r>
              <a:rPr lang="en-US" altLang="cs-CZ" dirty="0"/>
              <a:t>P</a:t>
            </a:r>
            <a:r>
              <a:rPr lang="en-US" altLang="cs-CZ" dirty="0" smtClean="0"/>
              <a:t>rofile</a:t>
            </a:r>
            <a:endParaRPr lang="cs-CZ" alt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-2590006" y="-5524201"/>
            <a:ext cx="23123941" cy="16760772"/>
            <a:chOff x="-1925000" y="-1064707"/>
            <a:chExt cx="15749220" cy="1105609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9" r="4758"/>
            <a:stretch/>
          </p:blipFill>
          <p:spPr bwMode="auto">
            <a:xfrm>
              <a:off x="-1925000" y="-1064707"/>
              <a:ext cx="15749220" cy="1105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Šipka doleva 7"/>
            <p:cNvSpPr/>
            <p:nvPr/>
          </p:nvSpPr>
          <p:spPr>
            <a:xfrm rot="19430162">
              <a:off x="2473830" y="4801162"/>
              <a:ext cx="1248225" cy="195943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382F2D"/>
              </a:solidFill>
              <a:prstDash val="solid"/>
            </a:ln>
            <a:effectLst>
              <a:reflection stA="0" endPos="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8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smtClean="0"/>
              <a:t>Frequent myths:</a:t>
            </a:r>
            <a:endParaRPr lang="en-GB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cs-CZ" b="1" dirty="0" smtClean="0"/>
              <a:t>Universities</a:t>
            </a:r>
            <a:r>
              <a:rPr lang="en-GB" altLang="cs-CZ" dirty="0" smtClean="0"/>
              <a:t> should focus on applications and they will </a:t>
            </a:r>
            <a:r>
              <a:rPr lang="en-GB" altLang="cs-CZ" b="1" dirty="0" smtClean="0"/>
              <a:t>get financed through the collaboration</a:t>
            </a:r>
            <a:r>
              <a:rPr lang="en-GB" altLang="cs-CZ" dirty="0" smtClean="0"/>
              <a:t> with commercial partners. </a:t>
            </a:r>
            <a:r>
              <a:rPr lang="en-GB" altLang="cs-CZ" dirty="0" smtClean="0">
                <a:solidFill>
                  <a:srgbClr val="FF0000"/>
                </a:solidFill>
              </a:rPr>
              <a:t>[governance]</a:t>
            </a:r>
          </a:p>
          <a:p>
            <a:r>
              <a:rPr lang="cs-CZ" altLang="cs-CZ" dirty="0"/>
              <a:t>U</a:t>
            </a:r>
            <a:r>
              <a:rPr lang="en-GB" altLang="cs-CZ" dirty="0" err="1" smtClean="0"/>
              <a:t>niversities</a:t>
            </a:r>
            <a:r>
              <a:rPr lang="en-GB" altLang="cs-CZ" dirty="0" smtClean="0"/>
              <a:t> do not need „products“, </a:t>
            </a:r>
            <a:r>
              <a:rPr lang="en-GB" altLang="cs-CZ" b="1" dirty="0" smtClean="0"/>
              <a:t>industry will buy „ideas“</a:t>
            </a:r>
            <a:r>
              <a:rPr lang="en-GB" altLang="cs-CZ" dirty="0" smtClean="0"/>
              <a:t>. </a:t>
            </a:r>
            <a:r>
              <a:rPr lang="en-GB" altLang="cs-CZ" dirty="0" smtClean="0">
                <a:solidFill>
                  <a:srgbClr val="FF0000"/>
                </a:solidFill>
              </a:rPr>
              <a:t>[universities]</a:t>
            </a:r>
          </a:p>
          <a:p>
            <a:r>
              <a:rPr lang="cs-CZ" altLang="cs-CZ" b="1" dirty="0"/>
              <a:t>U</a:t>
            </a:r>
            <a:r>
              <a:rPr lang="en-GB" altLang="cs-CZ" b="1" dirty="0" err="1" smtClean="0"/>
              <a:t>niversities</a:t>
            </a:r>
            <a:r>
              <a:rPr lang="en-GB" altLang="cs-CZ" b="1" dirty="0" smtClean="0"/>
              <a:t> should deliver products and services</a:t>
            </a:r>
            <a:r>
              <a:rPr lang="en-GB" altLang="cs-CZ" dirty="0" smtClean="0"/>
              <a:t> as any other company. </a:t>
            </a:r>
            <a:r>
              <a:rPr lang="en-GB" altLang="cs-CZ" dirty="0" smtClean="0">
                <a:solidFill>
                  <a:srgbClr val="FF0000"/>
                </a:solidFill>
              </a:rPr>
              <a:t>[commercial partners]</a:t>
            </a:r>
          </a:p>
          <a:p>
            <a:r>
              <a:rPr lang="cs-CZ" altLang="cs-CZ" b="1" dirty="0" smtClean="0"/>
              <a:t>U</a:t>
            </a:r>
            <a:r>
              <a:rPr lang="en-GB" altLang="cs-CZ" b="1" dirty="0" err="1" smtClean="0"/>
              <a:t>niversities</a:t>
            </a:r>
            <a:r>
              <a:rPr lang="en-GB" altLang="cs-CZ" dirty="0" smtClean="0"/>
              <a:t> can </a:t>
            </a:r>
            <a:r>
              <a:rPr lang="en-GB" altLang="cs-CZ" b="1" dirty="0" smtClean="0"/>
              <a:t>produce „tailor made“ graduates</a:t>
            </a:r>
            <a:r>
              <a:rPr lang="en-GB" altLang="cs-CZ" dirty="0" smtClean="0"/>
              <a:t>. </a:t>
            </a:r>
            <a:r>
              <a:rPr lang="en-GB" altLang="cs-CZ" dirty="0" smtClean="0">
                <a:solidFill>
                  <a:srgbClr val="FF0000"/>
                </a:solidFill>
              </a:rPr>
              <a:t>[</a:t>
            </a:r>
            <a:r>
              <a:rPr lang="en-GB" altLang="cs-CZ" dirty="0" smtClean="0">
                <a:solidFill>
                  <a:srgbClr val="FF0000"/>
                </a:solidFill>
              </a:rPr>
              <a:t>ever</a:t>
            </a:r>
            <a:r>
              <a:rPr lang="cs-CZ" altLang="cs-CZ" smtClean="0">
                <a:solidFill>
                  <a:srgbClr val="FF0000"/>
                </a:solidFill>
              </a:rPr>
              <a:t>y</a:t>
            </a:r>
            <a:r>
              <a:rPr lang="en-GB" altLang="cs-CZ" smtClean="0">
                <a:solidFill>
                  <a:srgbClr val="FF0000"/>
                </a:solidFill>
              </a:rPr>
              <a:t>body</a:t>
            </a:r>
            <a:r>
              <a:rPr lang="en-GB" altLang="cs-CZ" dirty="0" smtClean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965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South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Moravian</a:t>
            </a:r>
            <a:r>
              <a:rPr lang="cs-CZ" altLang="cs-CZ" dirty="0" smtClean="0"/>
              <a:t> </a:t>
            </a:r>
            <a:r>
              <a:rPr lang="en-US" altLang="cs-CZ" dirty="0" smtClean="0"/>
              <a:t>Regional Innovation Strategy I-IV</a:t>
            </a:r>
            <a:endParaRPr lang="cs-CZ" altLang="cs-CZ" dirty="0"/>
          </a:p>
        </p:txBody>
      </p:sp>
      <p:pic>
        <p:nvPicPr>
          <p:cNvPr id="6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7" y="1777227"/>
            <a:ext cx="7672595" cy="4465684"/>
          </a:xfrm>
        </p:spPr>
      </p:pic>
    </p:spTree>
    <p:extLst>
      <p:ext uri="{BB962C8B-B14F-4D97-AF65-F5344CB8AC3E}">
        <p14:creationId xmlns:p14="http://schemas.microsoft.com/office/powerpoint/2010/main" val="28965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3" y="1476322"/>
            <a:ext cx="8461835" cy="499968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249" y="811509"/>
            <a:ext cx="7827963" cy="647700"/>
          </a:xfrm>
        </p:spPr>
        <p:txBody>
          <a:bodyPr/>
          <a:lstStyle/>
          <a:p>
            <a:r>
              <a:rPr lang="en-US" altLang="cs-CZ" dirty="0" smtClean="0"/>
              <a:t>Strategy for RIS4  (2014 – 2020)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002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Selected </a:t>
            </a:r>
            <a:r>
              <a:rPr lang="cs-CZ" altLang="cs-CZ" dirty="0" smtClean="0"/>
              <a:t>A</a:t>
            </a:r>
            <a:r>
              <a:rPr lang="en-US" altLang="cs-CZ" dirty="0" err="1" smtClean="0"/>
              <a:t>chievements</a:t>
            </a:r>
            <a:r>
              <a:rPr lang="en-US" altLang="cs-CZ" dirty="0" smtClean="0"/>
              <a:t> 2001 – 201</a:t>
            </a:r>
            <a:r>
              <a:rPr lang="cs-CZ" altLang="cs-CZ" dirty="0" smtClean="0"/>
              <a:t>6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 smtClean="0"/>
              <a:t>growing</a:t>
            </a:r>
            <a:r>
              <a:rPr lang="en-US" altLang="cs-CZ" dirty="0" smtClean="0"/>
              <a:t> VC investments</a:t>
            </a:r>
            <a:r>
              <a:rPr lang="cs-CZ" altLang="cs-CZ" dirty="0" smtClean="0"/>
              <a:t>, </a:t>
            </a:r>
            <a:r>
              <a:rPr lang="en-US" altLang="cs-CZ" dirty="0" smtClean="0"/>
              <a:t>1</a:t>
            </a:r>
            <a:r>
              <a:rPr lang="cs-CZ" altLang="cs-CZ" dirty="0"/>
              <a:t>5</a:t>
            </a:r>
            <a:r>
              <a:rPr lang="en-US" altLang="cs-CZ" dirty="0" smtClean="0"/>
              <a:t>0</a:t>
            </a:r>
            <a:r>
              <a:rPr lang="cs-CZ" altLang="cs-CZ" dirty="0" smtClean="0"/>
              <a:t>+</a:t>
            </a:r>
            <a:r>
              <a:rPr lang="en-US" altLang="cs-CZ" dirty="0" smtClean="0"/>
              <a:t> </a:t>
            </a:r>
            <a:r>
              <a:rPr lang="en-US" altLang="cs-CZ" dirty="0"/>
              <a:t>supported startups, </a:t>
            </a:r>
            <a:r>
              <a:rPr lang="cs-CZ" altLang="cs-CZ" dirty="0"/>
              <a:t>7</a:t>
            </a:r>
            <a:r>
              <a:rPr lang="en-US" altLang="cs-CZ" dirty="0" smtClean="0"/>
              <a:t>00</a:t>
            </a:r>
            <a:r>
              <a:rPr lang="en-US" altLang="cs-CZ" dirty="0"/>
              <a:t>+ hi-tech jobs </a:t>
            </a:r>
            <a:r>
              <a:rPr lang="en-US" altLang="cs-CZ" dirty="0" smtClean="0"/>
              <a:t>there</a:t>
            </a:r>
            <a:r>
              <a:rPr lang="cs-CZ" altLang="cs-CZ" dirty="0" smtClean="0"/>
              <a:t>, 20</a:t>
            </a:r>
            <a:r>
              <a:rPr lang="en-US" altLang="cs-CZ" dirty="0" smtClean="0"/>
              <a:t> 000</a:t>
            </a:r>
            <a:r>
              <a:rPr lang="cs-CZ" altLang="cs-CZ" dirty="0" smtClean="0"/>
              <a:t>+ </a:t>
            </a:r>
            <a:r>
              <a:rPr lang="cs-CZ" altLang="cs-CZ" dirty="0" err="1" smtClean="0"/>
              <a:t>jobs</a:t>
            </a:r>
            <a:r>
              <a:rPr lang="en-US" altLang="cs-CZ" dirty="0" smtClean="0"/>
              <a:t> </a:t>
            </a:r>
            <a:r>
              <a:rPr lang="cs-CZ" altLang="cs-CZ" dirty="0" err="1" smtClean="0"/>
              <a:t>through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</a:t>
            </a:r>
            <a:r>
              <a:rPr lang="en-US" altLang="cs-CZ" dirty="0" smtClean="0"/>
              <a:t>reign investors</a:t>
            </a:r>
          </a:p>
          <a:p>
            <a:r>
              <a:rPr lang="cs-CZ" altLang="cs-CZ" dirty="0" smtClean="0"/>
              <a:t>Masaryk University </a:t>
            </a:r>
            <a:r>
              <a:rPr lang="cs-CZ" altLang="cs-CZ" dirty="0" err="1" smtClean="0"/>
              <a:t>new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campus</a:t>
            </a:r>
            <a:r>
              <a:rPr lang="cs-CZ" altLang="cs-CZ" dirty="0" smtClean="0"/>
              <a:t> (€ 200+ </a:t>
            </a:r>
            <a:r>
              <a:rPr lang="cs-CZ" altLang="cs-CZ" dirty="0" err="1" smtClean="0"/>
              <a:t>mill</a:t>
            </a:r>
            <a:r>
              <a:rPr lang="cs-CZ" altLang="cs-CZ" dirty="0" smtClean="0"/>
              <a:t>.) </a:t>
            </a:r>
            <a:endParaRPr lang="en-US" altLang="cs-CZ" dirty="0" smtClean="0"/>
          </a:p>
          <a:p>
            <a:pPr marL="0" indent="0">
              <a:buNone/>
            </a:pPr>
            <a:endParaRPr lang="en-US" altLang="cs-CZ" dirty="0" smtClean="0"/>
          </a:p>
          <a:p>
            <a:endParaRPr lang="en-US" altLang="cs-CZ" dirty="0" smtClean="0"/>
          </a:p>
          <a:p>
            <a:endParaRPr lang="cs-CZ" altLang="cs-CZ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083364" y="3347232"/>
            <a:ext cx="5774636" cy="3219220"/>
            <a:chOff x="2018" y="803"/>
            <a:chExt cx="3539" cy="1902"/>
          </a:xfrm>
        </p:grpSpPr>
        <p:pic>
          <p:nvPicPr>
            <p:cNvPr id="10" name="Picture 4" descr="Kampus 0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981"/>
              <a:ext cx="3539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5"/>
            <p:cNvSpPr>
              <a:spLocks noChangeArrowheads="1"/>
            </p:cNvSpPr>
            <p:nvPr/>
          </p:nvSpPr>
          <p:spPr bwMode="auto">
            <a:xfrm rot="842634">
              <a:off x="2608" y="2387"/>
              <a:ext cx="590" cy="317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969696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 rot="3195417">
              <a:off x="3219" y="1821"/>
              <a:ext cx="363" cy="68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969696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 rot="842634">
              <a:off x="4014" y="2160"/>
              <a:ext cx="590" cy="31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969696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 rot="842634">
              <a:off x="2309" y="1011"/>
              <a:ext cx="862" cy="499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969696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 rot="842634">
              <a:off x="4007" y="803"/>
              <a:ext cx="998" cy="317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969696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 rot="842634">
              <a:off x="3360" y="1386"/>
              <a:ext cx="2132" cy="590"/>
            </a:xfrm>
            <a:prstGeom prst="ellipse">
              <a:avLst/>
            </a:prstGeom>
            <a:noFill/>
            <a:ln w="38100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969696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12511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Selected </a:t>
            </a:r>
            <a:r>
              <a:rPr lang="cs-CZ" altLang="cs-CZ" dirty="0" smtClean="0"/>
              <a:t>A</a:t>
            </a:r>
            <a:r>
              <a:rPr lang="en-US" altLang="cs-CZ" dirty="0" err="1" smtClean="0"/>
              <a:t>chievements</a:t>
            </a:r>
            <a:r>
              <a:rPr lang="en-US" altLang="cs-CZ" dirty="0" smtClean="0"/>
              <a:t> 2001 – 201</a:t>
            </a:r>
            <a:r>
              <a:rPr lang="cs-CZ" altLang="cs-CZ" dirty="0" smtClean="0"/>
              <a:t>6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 smtClean="0"/>
              <a:t>growing</a:t>
            </a:r>
            <a:r>
              <a:rPr lang="en-US" altLang="cs-CZ" dirty="0" smtClean="0"/>
              <a:t> VC investments</a:t>
            </a:r>
            <a:r>
              <a:rPr lang="cs-CZ" altLang="cs-CZ" dirty="0" smtClean="0"/>
              <a:t>, </a:t>
            </a:r>
            <a:r>
              <a:rPr lang="en-US" altLang="cs-CZ" dirty="0"/>
              <a:t>1</a:t>
            </a:r>
            <a:r>
              <a:rPr lang="cs-CZ" altLang="cs-CZ" dirty="0"/>
              <a:t>5</a:t>
            </a:r>
            <a:r>
              <a:rPr lang="en-US" altLang="cs-CZ" dirty="0"/>
              <a:t>0</a:t>
            </a:r>
            <a:r>
              <a:rPr lang="cs-CZ" altLang="cs-CZ" dirty="0"/>
              <a:t>+</a:t>
            </a:r>
            <a:r>
              <a:rPr lang="en-US" altLang="cs-CZ" dirty="0"/>
              <a:t> supported startups, </a:t>
            </a:r>
            <a:r>
              <a:rPr lang="cs-CZ" altLang="cs-CZ" dirty="0"/>
              <a:t>7</a:t>
            </a:r>
            <a:r>
              <a:rPr lang="en-US" altLang="cs-CZ" dirty="0"/>
              <a:t>00+ hi-tech jobs there</a:t>
            </a:r>
            <a:r>
              <a:rPr lang="cs-CZ" altLang="cs-CZ" dirty="0"/>
              <a:t>, 20</a:t>
            </a:r>
            <a:r>
              <a:rPr lang="en-US" altLang="cs-CZ" dirty="0"/>
              <a:t> 000</a:t>
            </a:r>
            <a:r>
              <a:rPr lang="cs-CZ" altLang="cs-CZ" dirty="0"/>
              <a:t>+ </a:t>
            </a:r>
            <a:r>
              <a:rPr lang="cs-CZ" altLang="cs-CZ" dirty="0" err="1"/>
              <a:t>jobs</a:t>
            </a:r>
            <a:r>
              <a:rPr lang="en-US" altLang="cs-CZ" dirty="0"/>
              <a:t> </a:t>
            </a:r>
            <a:r>
              <a:rPr lang="cs-CZ" altLang="cs-CZ" dirty="0" err="1"/>
              <a:t>through</a:t>
            </a:r>
            <a:r>
              <a:rPr lang="cs-CZ" altLang="cs-CZ" dirty="0"/>
              <a:t> </a:t>
            </a:r>
            <a:r>
              <a:rPr lang="cs-CZ" altLang="cs-CZ" dirty="0" err="1"/>
              <a:t>fo</a:t>
            </a:r>
            <a:r>
              <a:rPr lang="en-US" altLang="cs-CZ" dirty="0"/>
              <a:t>reign investors</a:t>
            </a:r>
          </a:p>
          <a:p>
            <a:r>
              <a:rPr lang="cs-CZ" altLang="cs-CZ" dirty="0" smtClean="0"/>
              <a:t>Masaryk University </a:t>
            </a:r>
            <a:r>
              <a:rPr lang="cs-CZ" altLang="cs-CZ" dirty="0" err="1" smtClean="0"/>
              <a:t>new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campus</a:t>
            </a:r>
            <a:r>
              <a:rPr lang="cs-CZ" altLang="cs-CZ" dirty="0" smtClean="0"/>
              <a:t> (€ 200+ </a:t>
            </a:r>
            <a:r>
              <a:rPr lang="cs-CZ" altLang="cs-CZ" dirty="0" err="1" smtClean="0"/>
              <a:t>mill</a:t>
            </a:r>
            <a:r>
              <a:rPr lang="cs-CZ" altLang="cs-CZ" dirty="0" smtClean="0"/>
              <a:t>.) </a:t>
            </a:r>
            <a:endParaRPr lang="en-US" altLang="cs-CZ" dirty="0" smtClean="0"/>
          </a:p>
          <a:p>
            <a:pPr marL="0" indent="0">
              <a:buNone/>
            </a:pPr>
            <a:endParaRPr lang="en-US" altLang="cs-CZ" dirty="0" smtClean="0"/>
          </a:p>
          <a:p>
            <a:endParaRPr lang="en-US" altLang="cs-CZ" dirty="0" smtClean="0"/>
          </a:p>
          <a:p>
            <a:endParaRPr lang="cs-CZ" altLang="cs-CZ" dirty="0"/>
          </a:p>
        </p:txBody>
      </p:sp>
      <p:pic>
        <p:nvPicPr>
          <p:cNvPr id="6" name="Obrázek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4" t="37646" r="21458" b="19118"/>
          <a:stretch>
            <a:fillRect/>
          </a:stretch>
        </p:blipFill>
        <p:spPr bwMode="auto">
          <a:xfrm>
            <a:off x="3894850" y="3521426"/>
            <a:ext cx="5109666" cy="28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2922" y="3230012"/>
            <a:ext cx="3181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+ </a:t>
            </a:r>
            <a:r>
              <a:rPr lang="en-US" altLang="cs-CZ" dirty="0" smtClean="0"/>
              <a:t>€ 700 mill</a:t>
            </a:r>
            <a:r>
              <a:rPr lang="cs-CZ" altLang="cs-CZ" dirty="0" smtClean="0"/>
              <a:t>. </a:t>
            </a:r>
            <a:r>
              <a:rPr lang="en-US" altLang="cs-CZ" dirty="0" smtClean="0"/>
              <a:t>investment in public R&amp;D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54</a:t>
            </a:r>
            <a:r>
              <a:rPr lang="en-US" altLang="cs-CZ" dirty="0" smtClean="0"/>
              <a:t> top positions for foreign researchers via </a:t>
            </a:r>
            <a:r>
              <a:rPr lang="en-US" altLang="cs-CZ" dirty="0" err="1" smtClean="0"/>
              <a:t>SoMoPro</a:t>
            </a:r>
            <a:endParaRPr lang="en-US" alt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q</a:t>
            </a:r>
            <a:r>
              <a:rPr lang="cs-CZ" altLang="cs-CZ" dirty="0" err="1" smtClean="0"/>
              <a:t>uick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growth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private</a:t>
            </a:r>
            <a:r>
              <a:rPr lang="cs-CZ" altLang="cs-CZ" dirty="0" smtClean="0"/>
              <a:t> R&amp;D</a:t>
            </a:r>
            <a:endParaRPr lang="en-US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801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6F0-11B8-48E7-89E7-174D4588D617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Selected </a:t>
            </a:r>
            <a:r>
              <a:rPr lang="cs-CZ" altLang="cs-CZ" dirty="0" smtClean="0"/>
              <a:t>A</a:t>
            </a:r>
            <a:r>
              <a:rPr lang="en-US" altLang="cs-CZ" dirty="0" err="1" smtClean="0"/>
              <a:t>chievements</a:t>
            </a:r>
            <a:r>
              <a:rPr lang="en-US" altLang="cs-CZ" dirty="0" smtClean="0"/>
              <a:t> 2001 – 201</a:t>
            </a:r>
            <a:r>
              <a:rPr lang="cs-CZ" altLang="cs-CZ" dirty="0" smtClean="0"/>
              <a:t>6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 smtClean="0"/>
              <a:t>growing</a:t>
            </a:r>
            <a:r>
              <a:rPr lang="en-US" altLang="cs-CZ" dirty="0" smtClean="0"/>
              <a:t> VC investments</a:t>
            </a:r>
            <a:r>
              <a:rPr lang="cs-CZ" altLang="cs-CZ" dirty="0" smtClean="0"/>
              <a:t>, </a:t>
            </a:r>
            <a:r>
              <a:rPr lang="en-US" altLang="cs-CZ" dirty="0"/>
              <a:t>1</a:t>
            </a:r>
            <a:r>
              <a:rPr lang="cs-CZ" altLang="cs-CZ" dirty="0"/>
              <a:t>5</a:t>
            </a:r>
            <a:r>
              <a:rPr lang="en-US" altLang="cs-CZ" dirty="0"/>
              <a:t>0</a:t>
            </a:r>
            <a:r>
              <a:rPr lang="cs-CZ" altLang="cs-CZ" dirty="0"/>
              <a:t>+</a:t>
            </a:r>
            <a:r>
              <a:rPr lang="en-US" altLang="cs-CZ" dirty="0"/>
              <a:t> supported startups, </a:t>
            </a:r>
            <a:r>
              <a:rPr lang="cs-CZ" altLang="cs-CZ" dirty="0"/>
              <a:t>7</a:t>
            </a:r>
            <a:r>
              <a:rPr lang="en-US" altLang="cs-CZ" dirty="0"/>
              <a:t>00+ hi-tech jobs there</a:t>
            </a:r>
            <a:r>
              <a:rPr lang="cs-CZ" altLang="cs-CZ" dirty="0"/>
              <a:t>, 20</a:t>
            </a:r>
            <a:r>
              <a:rPr lang="en-US" altLang="cs-CZ" dirty="0"/>
              <a:t> 000</a:t>
            </a:r>
            <a:r>
              <a:rPr lang="cs-CZ" altLang="cs-CZ" dirty="0"/>
              <a:t>+ </a:t>
            </a:r>
            <a:r>
              <a:rPr lang="cs-CZ" altLang="cs-CZ" dirty="0" err="1"/>
              <a:t>jobs</a:t>
            </a:r>
            <a:r>
              <a:rPr lang="en-US" altLang="cs-CZ" dirty="0"/>
              <a:t> </a:t>
            </a:r>
            <a:r>
              <a:rPr lang="cs-CZ" altLang="cs-CZ" dirty="0" err="1"/>
              <a:t>through</a:t>
            </a:r>
            <a:r>
              <a:rPr lang="cs-CZ" altLang="cs-CZ" dirty="0"/>
              <a:t> </a:t>
            </a:r>
            <a:r>
              <a:rPr lang="cs-CZ" altLang="cs-CZ" dirty="0" err="1"/>
              <a:t>fo</a:t>
            </a:r>
            <a:r>
              <a:rPr lang="en-US" altLang="cs-CZ" dirty="0"/>
              <a:t>reign </a:t>
            </a:r>
            <a:r>
              <a:rPr lang="en-US" altLang="cs-CZ" dirty="0" smtClean="0"/>
              <a:t>investors</a:t>
            </a:r>
          </a:p>
          <a:p>
            <a:r>
              <a:rPr lang="cs-CZ" altLang="cs-CZ" dirty="0" smtClean="0"/>
              <a:t>Masaryk University </a:t>
            </a:r>
            <a:r>
              <a:rPr lang="cs-CZ" altLang="cs-CZ" dirty="0" err="1" smtClean="0"/>
              <a:t>new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campus</a:t>
            </a:r>
            <a:r>
              <a:rPr lang="cs-CZ" altLang="cs-CZ" dirty="0" smtClean="0"/>
              <a:t> (€ 200+ </a:t>
            </a:r>
            <a:r>
              <a:rPr lang="cs-CZ" altLang="cs-CZ" dirty="0" err="1" smtClean="0"/>
              <a:t>mill</a:t>
            </a:r>
            <a:r>
              <a:rPr lang="cs-CZ" altLang="cs-CZ" dirty="0" smtClean="0"/>
              <a:t>.) </a:t>
            </a:r>
            <a:endParaRPr lang="en-US" altLang="cs-CZ" dirty="0" smtClean="0"/>
          </a:p>
          <a:p>
            <a:pPr marL="0" indent="0">
              <a:buNone/>
            </a:pPr>
            <a:endParaRPr lang="en-US" altLang="cs-CZ" dirty="0" smtClean="0"/>
          </a:p>
          <a:p>
            <a:endParaRPr lang="en-US" altLang="cs-CZ" dirty="0" smtClean="0"/>
          </a:p>
          <a:p>
            <a:endParaRPr lang="cs-CZ" alt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712922" y="3230012"/>
            <a:ext cx="3181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+ </a:t>
            </a:r>
            <a:r>
              <a:rPr lang="en-US" altLang="cs-CZ" dirty="0" smtClean="0"/>
              <a:t>€ 700 mill</a:t>
            </a:r>
            <a:r>
              <a:rPr lang="cs-CZ" altLang="cs-CZ" dirty="0" smtClean="0"/>
              <a:t>. </a:t>
            </a:r>
            <a:r>
              <a:rPr lang="en-US" altLang="cs-CZ" dirty="0" smtClean="0"/>
              <a:t>investment in public R&amp;D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54</a:t>
            </a:r>
            <a:r>
              <a:rPr lang="en-US" altLang="cs-CZ" dirty="0" smtClean="0"/>
              <a:t> top positions for foreign researchers via </a:t>
            </a:r>
            <a:r>
              <a:rPr lang="en-US" altLang="cs-CZ" dirty="0" err="1" smtClean="0"/>
              <a:t>SoMoPro</a:t>
            </a:r>
            <a:endParaRPr lang="en-US" alt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quick</a:t>
            </a:r>
            <a:r>
              <a:rPr lang="cs-CZ" altLang="cs-CZ" dirty="0"/>
              <a:t> </a:t>
            </a:r>
            <a:r>
              <a:rPr lang="cs-CZ" altLang="cs-CZ" dirty="0" err="1"/>
              <a:t>growth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private</a:t>
            </a:r>
            <a:r>
              <a:rPr lang="cs-CZ" altLang="cs-CZ" dirty="0"/>
              <a:t> R&amp;D</a:t>
            </a:r>
            <a:endParaRPr lang="en-US" altLang="cs-CZ" dirty="0"/>
          </a:p>
        </p:txBody>
      </p:sp>
      <p:pic>
        <p:nvPicPr>
          <p:cNvPr id="17" name="Picture 3" descr="C:\Rivendell\Slovak\Prezentace\kam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74" y="3230012"/>
            <a:ext cx="4952717" cy="37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15708</TotalTime>
  <Words>411</Words>
  <Application>Microsoft Office PowerPoint</Application>
  <PresentationFormat>Předvádění na obrazovce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Prezentace_MU_CZ</vt:lpstr>
      <vt:lpstr>1_Směsi</vt:lpstr>
      <vt:lpstr>2_Směsi</vt:lpstr>
      <vt:lpstr>University - Industry Collaboration: Common Myths The innovation policy experience from the South Moravian Region  Jan Slovák Masaryk University, Brno</vt:lpstr>
      <vt:lpstr>Our vision: to become a region with a strong Innovation Technology Profile via University – Industry collaboration</vt:lpstr>
      <vt:lpstr>Main vision: to become a region with a strong Innovation Technology Profile</vt:lpstr>
      <vt:lpstr>Frequent myths:</vt:lpstr>
      <vt:lpstr>South Moravian Regional Innovation Strategy I-IV</vt:lpstr>
      <vt:lpstr>Strategy for RIS4  (2014 – 2020)</vt:lpstr>
      <vt:lpstr>Selected Achievements 2001 – 2016</vt:lpstr>
      <vt:lpstr>Selected Achievements 2001 – 2016</vt:lpstr>
      <vt:lpstr>Selected Achievements 2001 – 2016</vt:lpstr>
      <vt:lpstr>Growth of the South Moravian economy … </vt:lpstr>
      <vt:lpstr>South Moravian knowledge economy … </vt:lpstr>
      <vt:lpstr>Lessons learned so far … </vt:lpstr>
      <vt:lpstr>Simply: we are extending the „Vienna blue spot“ a bit towards north 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Eduarda Čecha –  co, kdo a proč?  Jan Slovák Brno</dc:title>
  <dc:creator>slovak</dc:creator>
  <cp:lastModifiedBy>noname</cp:lastModifiedBy>
  <cp:revision>33</cp:revision>
  <cp:lastPrinted>1601-01-01T00:00:00Z</cp:lastPrinted>
  <dcterms:created xsi:type="dcterms:W3CDTF">2014-10-05T21:40:06Z</dcterms:created>
  <dcterms:modified xsi:type="dcterms:W3CDTF">2017-11-26T16:15:04Z</dcterms:modified>
</cp:coreProperties>
</file>